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26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27F9-7AF0-4C76-89CC-AC1A8C8883D7}" type="datetimeFigureOut">
              <a:rPr lang="de-DE" smtClean="0"/>
              <a:t>14.01.20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AF2C-67F8-4106-BC3A-6D25F00641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75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27F9-7AF0-4C76-89CC-AC1A8C8883D7}" type="datetimeFigureOut">
              <a:rPr lang="de-DE" smtClean="0"/>
              <a:t>14.01.20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AF2C-67F8-4106-BC3A-6D25F00641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25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27F9-7AF0-4C76-89CC-AC1A8C8883D7}" type="datetimeFigureOut">
              <a:rPr lang="de-DE" smtClean="0"/>
              <a:t>14.01.20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AF2C-67F8-4106-BC3A-6D25F00641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45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27F9-7AF0-4C76-89CC-AC1A8C8883D7}" type="datetimeFigureOut">
              <a:rPr lang="de-DE" smtClean="0"/>
              <a:t>14.01.20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AF2C-67F8-4106-BC3A-6D25F00641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02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27F9-7AF0-4C76-89CC-AC1A8C8883D7}" type="datetimeFigureOut">
              <a:rPr lang="de-DE" smtClean="0"/>
              <a:t>14.01.20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AF2C-67F8-4106-BC3A-6D25F00641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74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27F9-7AF0-4C76-89CC-AC1A8C8883D7}" type="datetimeFigureOut">
              <a:rPr lang="de-DE" smtClean="0"/>
              <a:t>14.01.20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AF2C-67F8-4106-BC3A-6D25F00641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69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27F9-7AF0-4C76-89CC-AC1A8C8883D7}" type="datetimeFigureOut">
              <a:rPr lang="de-DE" smtClean="0"/>
              <a:t>14.01.20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AF2C-67F8-4106-BC3A-6D25F00641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499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27F9-7AF0-4C76-89CC-AC1A8C8883D7}" type="datetimeFigureOut">
              <a:rPr lang="de-DE" smtClean="0"/>
              <a:t>14.01.20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AF2C-67F8-4106-BC3A-6D25F00641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06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27F9-7AF0-4C76-89CC-AC1A8C8883D7}" type="datetimeFigureOut">
              <a:rPr lang="de-DE" smtClean="0"/>
              <a:t>14.01.20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AF2C-67F8-4106-BC3A-6D25F00641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33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27F9-7AF0-4C76-89CC-AC1A8C8883D7}" type="datetimeFigureOut">
              <a:rPr lang="de-DE" smtClean="0"/>
              <a:t>14.01.20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AF2C-67F8-4106-BC3A-6D25F00641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23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27F9-7AF0-4C76-89CC-AC1A8C8883D7}" type="datetimeFigureOut">
              <a:rPr lang="de-DE" smtClean="0"/>
              <a:t>14.01.20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AF2C-67F8-4106-BC3A-6D25F00641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92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C27F9-7AF0-4C76-89CC-AC1A8C8883D7}" type="datetimeFigureOut">
              <a:rPr lang="de-DE" smtClean="0"/>
              <a:t>14.01.20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BAF2C-67F8-4106-BC3A-6D25F00641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37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pmb.berkeley.edu/sites/default/files/MSA%202016%20abstracts%20and%20index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1259630" y="4206760"/>
            <a:ext cx="1512169" cy="10553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1259631" y="4005064"/>
            <a:ext cx="1584177" cy="86409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718879" y="3673480"/>
            <a:ext cx="1124930" cy="76363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051720" y="3356992"/>
            <a:ext cx="864096" cy="64807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267744" y="3212976"/>
            <a:ext cx="5569972" cy="30469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</a:rPr>
              <a:t>Suillus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</a:rPr>
              <a:t>(einschließlich </a:t>
            </a:r>
            <a:r>
              <a:rPr lang="de-DE" sz="1400" dirty="0" err="1">
                <a:solidFill>
                  <a:schemeClr val="accent3">
                    <a:lumMod val="50000"/>
                  </a:schemeClr>
                </a:solidFill>
              </a:rPr>
              <a:t>Boletinus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de-DE" sz="1400" dirty="0" err="1">
                <a:solidFill>
                  <a:schemeClr val="accent3">
                    <a:lumMod val="50000"/>
                  </a:schemeClr>
                </a:solidFill>
              </a:rPr>
              <a:t>Fuscoboletinus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de-DE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</a:rPr>
              <a:t>und </a:t>
            </a:r>
            <a:r>
              <a:rPr lang="de-DE" sz="1400" dirty="0" err="1">
                <a:solidFill>
                  <a:schemeClr val="accent3">
                    <a:lumMod val="50000"/>
                  </a:schemeClr>
                </a:solidFill>
              </a:rPr>
              <a:t>Gastrosuillus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1400" b="1" dirty="0" err="1" smtClean="0">
                <a:solidFill>
                  <a:srgbClr val="008000"/>
                </a:solidFill>
              </a:rPr>
              <a:t>Trappeindia</a:t>
            </a:r>
            <a:endParaRPr lang="de-DE" sz="1400" b="1" dirty="0">
              <a:solidFill>
                <a:srgbClr val="008000"/>
              </a:solidFill>
            </a:endParaRPr>
          </a:p>
          <a:p>
            <a:endParaRPr lang="de-DE" sz="14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</a:rPr>
              <a:t>Rhizopogon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</a:rPr>
              <a:t>Rhopalogaster</a:t>
            </a:r>
            <a:endParaRPr lang="de-DE" sz="14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de-DE" sz="14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</a:rPr>
              <a:t>Truncocolumella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de-DE" sz="14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fr-FR" sz="14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</a:rPr>
              <a:t>Chroogomphus</a:t>
            </a:r>
            <a:endParaRPr lang="de-DE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fr-FR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FR" sz="1400" b="1" dirty="0" err="1" smtClean="0">
                <a:solidFill>
                  <a:schemeClr val="accent3">
                    <a:lumMod val="50000"/>
                  </a:schemeClr>
                </a:solidFill>
              </a:rPr>
              <a:t>Gomphidius</a:t>
            </a:r>
            <a:r>
              <a:rPr lang="fr-FR" sz="1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sz="12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de-DE" sz="1200" dirty="0" smtClean="0">
                <a:solidFill>
                  <a:schemeClr val="accent3">
                    <a:lumMod val="50000"/>
                  </a:schemeClr>
                </a:solidFill>
              </a:rPr>
              <a:t>einschließlich</a:t>
            </a:r>
            <a:r>
              <a:rPr lang="fr-FR" sz="1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sz="1200" dirty="0" err="1" smtClean="0">
                <a:solidFill>
                  <a:schemeClr val="accent3">
                    <a:lumMod val="50000"/>
                  </a:schemeClr>
                </a:solidFill>
              </a:rPr>
              <a:t>Brauniellula</a:t>
            </a:r>
            <a:r>
              <a:rPr lang="fr-FR" sz="12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de-DE" sz="1200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de-DE" sz="12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sz="1200" dirty="0" smtClean="0">
                <a:solidFill>
                  <a:schemeClr val="accent3">
                    <a:lumMod val="50000"/>
                  </a:schemeClr>
                </a:solidFill>
              </a:rPr>
              <a:t>sowie </a:t>
            </a:r>
          </a:p>
          <a:p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</a:rPr>
              <a:t>Psiloboletinus</a:t>
            </a:r>
            <a:endParaRPr lang="de-DE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</a:rPr>
              <a:t>Die Gattung </a:t>
            </a:r>
            <a:r>
              <a:rPr lang="de-DE" sz="1400" b="1" dirty="0" err="1" smtClean="0">
                <a:solidFill>
                  <a:schemeClr val="accent3">
                    <a:lumMod val="50000"/>
                  </a:schemeClr>
                </a:solidFill>
              </a:rPr>
              <a:t>Gomphogaster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</a:rPr>
              <a:t>  ist nicht abgesichert</a:t>
            </a:r>
            <a:endParaRPr lang="de-DE" sz="1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565563" y="3227204"/>
            <a:ext cx="1059906" cy="4462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de-DE" sz="1400" b="1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Suillaceae</a:t>
            </a:r>
            <a:endParaRPr lang="de-DE" sz="1400" b="1" i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9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565563" y="3803268"/>
            <a:ext cx="1763624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de-DE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Rhizopogonaceae</a:t>
            </a:r>
            <a:r>
              <a:rPr lang="de-DE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Rechteck 5"/>
          <p:cNvSpPr/>
          <p:nvPr/>
        </p:nvSpPr>
        <p:spPr>
          <a:xfrm>
            <a:off x="6577867" y="4230015"/>
            <a:ext cx="196073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de-DE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Truncocolumellacae</a:t>
            </a:r>
            <a:r>
              <a:rPr lang="de-DE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hteck 6"/>
          <p:cNvSpPr/>
          <p:nvPr/>
        </p:nvSpPr>
        <p:spPr>
          <a:xfrm>
            <a:off x="6577867" y="4677323"/>
            <a:ext cx="1565157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endParaRPr lang="fr-FR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Gomphidiaceae</a:t>
            </a:r>
            <a:r>
              <a:rPr lang="fr-FR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83568" y="332656"/>
            <a:ext cx="7920880" cy="2723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Suillineae</a:t>
            </a:r>
            <a:endParaRPr lang="de-DE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ereinfacht nach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Kretzer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al. 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1996: Internal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transcribed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spacer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sequences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38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recognized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species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Suillus</a:t>
            </a:r>
            <a:r>
              <a:rPr lang="de-DE" sz="1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sensu</a:t>
            </a:r>
            <a:r>
              <a:rPr lang="de-DE" sz="1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lato</a:t>
            </a:r>
            <a:r>
              <a:rPr lang="de-DE" sz="1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Phylogenetic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taxonomic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Mycologia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88: 776-785,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Kretzer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Bruns 1997: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revisitation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genus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Gastrosuillus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Mycologia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89(4): 586-589,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Miller 2003 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Gomphidiaceae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revisited: a worldwide perspective </a:t>
            </a:r>
            <a:r>
              <a:rPr lang="de-DE" sz="12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Mycologia</a:t>
            </a:r>
            <a:r>
              <a:rPr lang="de-DE" sz="1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95(1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):176–183</a:t>
            </a:r>
            <a:r>
              <a:rPr lang="de-DE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Binder &amp;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Hibbett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Castellano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Miller, Singh,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Lakhanpal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Trappeindia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himalayensis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gen. et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nov.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a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sequestrate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fungus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potential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affinity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Strobilomyces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Basidiomycotina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Boletales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Kavaka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40, 2012 </a:t>
            </a:r>
          </a:p>
          <a:p>
            <a:r>
              <a:rPr lang="de-DE" sz="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dazu auch </a:t>
            </a:r>
            <a:r>
              <a:rPr lang="de-DE" sz="900" b="1" dirty="0" smtClean="0">
                <a:solidFill>
                  <a:srgbClr val="FF0000"/>
                </a:solidFill>
                <a:hlinkClick r:id="rId2"/>
              </a:rPr>
              <a:t>http</a:t>
            </a:r>
            <a:r>
              <a:rPr lang="de-DE" sz="900" b="1" dirty="0">
                <a:solidFill>
                  <a:srgbClr val="FF0000"/>
                </a:solidFill>
                <a:hlinkClick r:id="rId2"/>
              </a:rPr>
              <a:t>://ipmb.berkeley.edu/sites/default/files/MSA%202016%20abstracts%20and%</a:t>
            </a:r>
            <a:r>
              <a:rPr lang="de-DE" sz="900" b="1" dirty="0" smtClean="0">
                <a:solidFill>
                  <a:srgbClr val="FF0000"/>
                </a:solidFill>
                <a:hlinkClick r:id="rId2"/>
              </a:rPr>
              <a:t>20index.pdf</a:t>
            </a:r>
            <a:r>
              <a:rPr lang="de-DE" sz="900" b="1" dirty="0" smtClean="0">
                <a:solidFill>
                  <a:srgbClr val="FF0000"/>
                </a:solidFill>
              </a:rPr>
              <a:t> (</a:t>
            </a:r>
            <a:r>
              <a:rPr lang="de-DE" sz="900" b="1" dirty="0">
                <a:solidFill>
                  <a:srgbClr val="FF0000"/>
                </a:solidFill>
              </a:rPr>
              <a:t>N</a:t>
            </a:r>
            <a:r>
              <a:rPr lang="de-DE" sz="900" b="1" dirty="0" smtClean="0">
                <a:solidFill>
                  <a:srgbClr val="FF0000"/>
                </a:solidFill>
              </a:rPr>
              <a:t>r. 191)</a:t>
            </a:r>
          </a:p>
          <a:p>
            <a:pPr marL="171450" indent="-171450">
              <a:buFont typeface="Arial"/>
              <a:buChar char="•"/>
            </a:pPr>
            <a:r>
              <a:rPr lang="de-DE" sz="1200" dirty="0" err="1" smtClean="0">
                <a:solidFill>
                  <a:srgbClr val="FF0000"/>
                </a:solidFill>
                <a:latin typeface="Arial"/>
                <a:cs typeface="Arial"/>
              </a:rPr>
              <a:t>Hosako</a:t>
            </a:r>
            <a:r>
              <a:rPr lang="de-DE" sz="1200" dirty="0" smtClean="0">
                <a:solidFill>
                  <a:srgbClr val="FF0000"/>
                </a:solidFill>
                <a:latin typeface="Arial"/>
                <a:cs typeface="Arial"/>
              </a:rPr>
              <a:t> et </a:t>
            </a:r>
            <a:r>
              <a:rPr lang="de-DE" sz="1200" dirty="0" err="1" smtClean="0">
                <a:solidFill>
                  <a:srgbClr val="FF0000"/>
                </a:solidFill>
                <a:latin typeface="Arial"/>
                <a:cs typeface="Arial"/>
              </a:rPr>
              <a:t>al:Molecular</a:t>
            </a:r>
            <a:r>
              <a:rPr lang="de-DE" sz="12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phylogenetics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gomphoid-phalloid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fungi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with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an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establishment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new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subclass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Phallomycetidae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two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new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orders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smtClean="0">
                <a:solidFill>
                  <a:srgbClr val="FF0000"/>
                </a:solidFill>
                <a:latin typeface="Arial"/>
                <a:cs typeface="Arial"/>
              </a:rPr>
              <a:t> (S. 954 und Fig. 2) </a:t>
            </a:r>
            <a:r>
              <a:rPr lang="de-DE" sz="1200" dirty="0" err="1" smtClean="0">
                <a:solidFill>
                  <a:srgbClr val="FF0000"/>
                </a:solidFill>
                <a:latin typeface="Arial"/>
                <a:cs typeface="Arial"/>
              </a:rPr>
              <a:t>Mycologia</a:t>
            </a:r>
            <a:r>
              <a:rPr lang="de-DE" sz="1200" dirty="0" smtClean="0">
                <a:solidFill>
                  <a:srgbClr val="FF0000"/>
                </a:solidFill>
                <a:latin typeface="Arial"/>
                <a:cs typeface="Arial"/>
              </a:rPr>
              <a:t> 98 (6), </a:t>
            </a:r>
            <a:r>
              <a:rPr lang="de-DE" sz="1200" dirty="0" smtClean="0">
                <a:solidFill>
                  <a:srgbClr val="FF0000"/>
                </a:solidFill>
                <a:latin typeface="Arial"/>
                <a:cs typeface="Arial"/>
              </a:rPr>
              <a:t>2006</a:t>
            </a:r>
          </a:p>
          <a:p>
            <a:pPr marL="171450" indent="-171450">
              <a:buFont typeface="Arial"/>
              <a:buChar char="•"/>
            </a:pPr>
            <a:r>
              <a:rPr lang="de-DE" sz="1200" dirty="0" smtClean="0">
                <a:solidFill>
                  <a:srgbClr val="FF0000"/>
                </a:solidFill>
                <a:latin typeface="Arial"/>
                <a:cs typeface="Arial"/>
              </a:rPr>
              <a:t>Wu et al. 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: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Psiloboletinus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is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an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independent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genus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sister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lang="de-DE" sz="1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1200" dirty="0" err="1" smtClean="0">
                <a:solidFill>
                  <a:srgbClr val="FF0000"/>
                </a:solidFill>
                <a:latin typeface="Arial"/>
                <a:cs typeface="Arial"/>
              </a:rPr>
              <a:t>Suillus</a:t>
            </a:r>
            <a:r>
              <a:rPr lang="de-DE" sz="12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de-DE" sz="1200" dirty="0" err="1" smtClean="0">
                <a:solidFill>
                  <a:srgbClr val="FF0000"/>
                </a:solidFill>
                <a:latin typeface="Arial"/>
                <a:cs typeface="Arial"/>
              </a:rPr>
              <a:t>Mycologia</a:t>
            </a:r>
            <a:r>
              <a:rPr lang="de-DE" sz="1200" dirty="0" smtClean="0">
                <a:solidFill>
                  <a:srgbClr val="FF0000"/>
                </a:solidFill>
                <a:latin typeface="Arial"/>
                <a:cs typeface="Arial"/>
              </a:rPr>
              <a:t>  2020 (DOI: 1080/00275514.2019.1681885)</a:t>
            </a:r>
          </a:p>
        </p:txBody>
      </p:sp>
    </p:spTree>
    <p:extLst>
      <p:ext uri="{BB962C8B-B14F-4D97-AF65-F5344CB8AC3E}">
        <p14:creationId xmlns:p14="http://schemas.microsoft.com/office/powerpoint/2010/main" val="416883581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Macintosh PowerPoint</Application>
  <PresentationFormat>Bildschirmpräsentation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Senatsverwaltung für Finanzen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roedig</dc:creator>
  <cp:lastModifiedBy>Carola Schachtebeck</cp:lastModifiedBy>
  <cp:revision>14</cp:revision>
  <dcterms:created xsi:type="dcterms:W3CDTF">2015-10-28T09:50:29Z</dcterms:created>
  <dcterms:modified xsi:type="dcterms:W3CDTF">2020-01-14T12:38:04Z</dcterms:modified>
</cp:coreProperties>
</file>