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92" d="100"/>
          <a:sy n="192" d="100"/>
        </p:scale>
        <p:origin x="-2520" y="23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98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07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5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30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95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82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78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74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3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60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46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26FD-58B7-4014-88B9-AF90FC1837F8}" type="datetimeFigureOut">
              <a:rPr lang="de-DE" smtClean="0"/>
              <a:t>13.09.19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8ABC-4194-47BE-B3C5-F3BDC9E36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7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>
          <a:xfrm>
            <a:off x="1178294" y="3756004"/>
            <a:ext cx="256490" cy="18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1042516" y="5469337"/>
            <a:ext cx="256490" cy="18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876608" y="6444208"/>
            <a:ext cx="256490" cy="18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408668" y="5019442"/>
            <a:ext cx="2163473" cy="2144846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2852936" y="8100392"/>
            <a:ext cx="834976" cy="36004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2852936" y="6948264"/>
            <a:ext cx="834976" cy="36004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1556792" y="4788024"/>
            <a:ext cx="2131120" cy="165618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700808" y="4271101"/>
            <a:ext cx="1987104" cy="1282653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922805" y="3736789"/>
            <a:ext cx="1314208" cy="1411275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2136008" y="2846677"/>
            <a:ext cx="1134415" cy="151116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2548289" y="4211960"/>
            <a:ext cx="688723" cy="57606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852936" y="4067944"/>
            <a:ext cx="834976" cy="36004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352768" y="2209226"/>
            <a:ext cx="843198" cy="149867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548289" y="1704547"/>
            <a:ext cx="647677" cy="110738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2852936" y="2410853"/>
            <a:ext cx="719206" cy="576971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2852936" y="1357374"/>
            <a:ext cx="719206" cy="694346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947634" y="1187624"/>
            <a:ext cx="3925286" cy="7617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37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sinensis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brunneissimus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luridiformis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magnificus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aff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e</a:t>
            </a:r>
            <a:r>
              <a:rPr lang="de-DE" sz="1200" i="1" dirty="0" err="1" smtClean="0">
                <a:solidFill>
                  <a:srgbClr val="0070C0"/>
                </a:solidFill>
              </a:rPr>
              <a:t>rythropus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i="1" dirty="0" smtClean="0">
                <a:solidFill>
                  <a:srgbClr val="0070C0"/>
                </a:solidFill>
              </a:rPr>
              <a:t>. = </a:t>
            </a:r>
            <a:r>
              <a:rPr lang="de-DE" sz="1200" b="1" dirty="0" err="1" smtClean="0">
                <a:solidFill>
                  <a:srgbClr val="0070C0"/>
                </a:solidFill>
              </a:rPr>
              <a:t>Neoboletus</a:t>
            </a:r>
            <a:r>
              <a:rPr lang="de-DE" sz="1200" b="1" dirty="0" smtClean="0">
                <a:solidFill>
                  <a:srgbClr val="0070C0"/>
                </a:solidFill>
              </a:rPr>
              <a:t> </a:t>
            </a:r>
            <a:r>
              <a:rPr lang="de-DE" sz="1200" dirty="0" smtClean="0">
                <a:solidFill>
                  <a:srgbClr val="0070C0"/>
                </a:solidFill>
              </a:rPr>
              <a:t>und</a:t>
            </a:r>
            <a:r>
              <a:rPr lang="de-DE" sz="1200" b="1" dirty="0" smtClean="0">
                <a:solidFill>
                  <a:srgbClr val="0070C0"/>
                </a:solidFill>
              </a:rPr>
              <a:t> </a:t>
            </a:r>
            <a:r>
              <a:rPr lang="de-DE" sz="1200" b="1" dirty="0" err="1" smtClean="0">
                <a:solidFill>
                  <a:srgbClr val="0070C0"/>
                </a:solidFill>
              </a:rPr>
              <a:t>Suillellus</a:t>
            </a:r>
            <a:r>
              <a:rPr lang="de-DE" sz="1200" b="1" dirty="0" smtClean="0">
                <a:solidFill>
                  <a:srgbClr val="0070C0"/>
                </a:solidFill>
              </a:rPr>
              <a:t> 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 smtClean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38 (</a:t>
            </a:r>
            <a:r>
              <a:rPr lang="de-DE" sz="1200" b="1" dirty="0" err="1" smtClean="0">
                <a:solidFill>
                  <a:srgbClr val="0070C0"/>
                </a:solidFill>
              </a:rPr>
              <a:t>Sutorius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39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calopus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aff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c</a:t>
            </a:r>
            <a:r>
              <a:rPr lang="de-DE" sz="1200" i="1" dirty="0" err="1" smtClean="0">
                <a:solidFill>
                  <a:srgbClr val="0070C0"/>
                </a:solidFill>
              </a:rPr>
              <a:t>alopus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panniformis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inedulis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firmus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 smtClean="0">
                <a:solidFill>
                  <a:srgbClr val="0070C0"/>
                </a:solidFill>
              </a:rPr>
              <a:t>. = </a:t>
            </a:r>
            <a:r>
              <a:rPr lang="de-DE" sz="1200" b="1" dirty="0" err="1" smtClean="0">
                <a:solidFill>
                  <a:srgbClr val="0070C0"/>
                </a:solidFill>
              </a:rPr>
              <a:t>Caloboletus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40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dupainii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rhodosanguineus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sinicus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aff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s</a:t>
            </a:r>
            <a:r>
              <a:rPr lang="de-DE" sz="1200" i="1" dirty="0" err="1" smtClean="0">
                <a:solidFill>
                  <a:srgbClr val="0070C0"/>
                </a:solidFill>
              </a:rPr>
              <a:t>inicus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satanas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>
                <a:solidFill>
                  <a:srgbClr val="0070C0"/>
                </a:solidFill>
              </a:rPr>
              <a:t>= </a:t>
            </a:r>
            <a:r>
              <a:rPr lang="de-DE" sz="1200" b="1" dirty="0" err="1" smtClean="0">
                <a:solidFill>
                  <a:srgbClr val="0070C0"/>
                </a:solidFill>
              </a:rPr>
              <a:t>Rubroboletus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endParaRPr lang="de-DE" sz="1200" dirty="0" smtClean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41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rufoaureus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 smtClean="0">
                <a:solidFill>
                  <a:srgbClr val="0070C0"/>
                </a:solidFill>
              </a:rPr>
              <a:t>. </a:t>
            </a:r>
            <a:r>
              <a:rPr lang="de-DE" sz="1200" i="1" dirty="0">
                <a:solidFill>
                  <a:srgbClr val="0070C0"/>
                </a:solidFill>
              </a:rPr>
              <a:t>= </a:t>
            </a:r>
            <a:r>
              <a:rPr lang="de-DE" sz="1200" b="1" dirty="0" err="1" smtClean="0">
                <a:solidFill>
                  <a:srgbClr val="0070C0"/>
                </a:solidFill>
              </a:rPr>
              <a:t>Crocinoboletus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42 (</a:t>
            </a:r>
            <a:r>
              <a:rPr lang="de-DE" sz="1200" b="1" dirty="0" err="1" smtClean="0">
                <a:solidFill>
                  <a:srgbClr val="0070C0"/>
                </a:solidFill>
              </a:rPr>
              <a:t>Pulveroboletus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43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 smtClean="0">
                <a:solidFill>
                  <a:srgbClr val="0070C0"/>
                </a:solidFill>
              </a:rPr>
              <a:t>.)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44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amygdalinus</a:t>
            </a:r>
            <a:r>
              <a:rPr lang="de-DE" sz="1200" dirty="0" smtClean="0">
                <a:solidFill>
                  <a:srgbClr val="0070C0"/>
                </a:solidFill>
              </a:rPr>
              <a:t>) </a:t>
            </a:r>
          </a:p>
          <a:p>
            <a:r>
              <a:rPr lang="de-DE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vgl.  </a:t>
            </a:r>
            <a:r>
              <a:rPr lang="de-DE" sz="9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Suillellus</a:t>
            </a:r>
            <a:r>
              <a:rPr lang="de-DE" sz="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9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amygdalinus</a:t>
            </a:r>
            <a:r>
              <a:rPr lang="de-DE" sz="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900" cap="sm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(Thiers) </a:t>
            </a:r>
            <a:r>
              <a:rPr lang="de-DE" sz="900" cap="small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Vizzini</a:t>
            </a:r>
            <a:r>
              <a:rPr lang="de-DE" sz="900" cap="sm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de-DE" sz="900" cap="small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Simonini</a:t>
            </a:r>
            <a:r>
              <a:rPr lang="de-DE" sz="900" cap="sm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&amp; </a:t>
            </a:r>
            <a:r>
              <a:rPr lang="de-DE" sz="900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Gelardi</a:t>
            </a:r>
            <a:r>
              <a:rPr lang="de-DE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 I</a:t>
            </a:r>
            <a:r>
              <a:rPr lang="de-DE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de-DE" sz="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188</a:t>
            </a:r>
            <a:endParaRPr lang="de-DE" sz="1200" dirty="0" smtClean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45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 smtClean="0">
                <a:solidFill>
                  <a:srgbClr val="0070C0"/>
                </a:solidFill>
              </a:rPr>
              <a:t>.)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46 (</a:t>
            </a:r>
            <a:r>
              <a:rPr lang="de-DE" sz="1200" b="1" dirty="0" smtClean="0">
                <a:solidFill>
                  <a:srgbClr val="0070C0"/>
                </a:solidFill>
              </a:rPr>
              <a:t>„</a:t>
            </a:r>
            <a:r>
              <a:rPr lang="de-DE" sz="1200" b="1" dirty="0" err="1" smtClean="0">
                <a:solidFill>
                  <a:srgbClr val="0070C0"/>
                </a:solidFill>
              </a:rPr>
              <a:t>regius-clade</a:t>
            </a:r>
            <a:r>
              <a:rPr lang="de-DE" sz="1200" b="1" dirty="0" smtClean="0">
                <a:solidFill>
                  <a:srgbClr val="0070C0"/>
                </a:solidFill>
              </a:rPr>
              <a:t>“</a:t>
            </a:r>
            <a:r>
              <a:rPr lang="de-DE" sz="1200" dirty="0" smtClean="0">
                <a:solidFill>
                  <a:srgbClr val="0070C0"/>
                </a:solidFill>
              </a:rPr>
              <a:t>;</a:t>
            </a:r>
            <a:r>
              <a:rPr lang="de-DE" sz="1200" b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regius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appendiculatus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pulchriceps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peckii</a:t>
            </a:r>
            <a:r>
              <a:rPr lang="de-DE" sz="1200" i="1" dirty="0" smtClean="0">
                <a:solidFill>
                  <a:srgbClr val="0070C0"/>
                </a:solidFill>
              </a:rPr>
              <a:t>,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roseoflavus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roseopurpureus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frostii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aff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s</a:t>
            </a:r>
            <a:r>
              <a:rPr lang="de-DE" sz="1200" i="1" dirty="0" err="1" smtClean="0">
                <a:solidFill>
                  <a:srgbClr val="0070C0"/>
                </a:solidFill>
              </a:rPr>
              <a:t>peciosus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i="1" dirty="0" smtClean="0">
                <a:solidFill>
                  <a:srgbClr val="0070C0"/>
                </a:solidFill>
              </a:rPr>
              <a:t>. = </a:t>
            </a:r>
            <a:r>
              <a:rPr lang="de-DE" sz="1200" b="1" dirty="0" err="1" smtClean="0">
                <a:solidFill>
                  <a:srgbClr val="0070C0"/>
                </a:solidFill>
              </a:rPr>
              <a:t>Butyriboletus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 smtClean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47 (</a:t>
            </a:r>
            <a:r>
              <a:rPr lang="de-DE" sz="1200" i="1" dirty="0" err="1" smtClean="0">
                <a:solidFill>
                  <a:srgbClr val="0070C0"/>
                </a:solidFill>
              </a:rPr>
              <a:t>Leccinum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aff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 smtClean="0">
                <a:solidFill>
                  <a:srgbClr val="0070C0"/>
                </a:solidFill>
              </a:rPr>
              <a:t>extremorientale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 smtClean="0">
                <a:solidFill>
                  <a:srgbClr val="0070C0"/>
                </a:solidFill>
              </a:rPr>
              <a:t>. = </a:t>
            </a:r>
            <a:r>
              <a:rPr lang="de-DE" sz="1200" b="1" dirty="0" err="1" smtClean="0">
                <a:solidFill>
                  <a:srgbClr val="0070C0"/>
                </a:solidFill>
              </a:rPr>
              <a:t>Rugiboletus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48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pulverulentus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 smtClean="0">
                <a:solidFill>
                  <a:srgbClr val="0070C0"/>
                </a:solidFill>
              </a:rPr>
              <a:t>. = </a:t>
            </a:r>
            <a:r>
              <a:rPr lang="de-DE" sz="1200" b="1" dirty="0" err="1" smtClean="0">
                <a:solidFill>
                  <a:srgbClr val="0070C0"/>
                </a:solidFill>
              </a:rPr>
              <a:t>Cyanoboletus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49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carminipes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aff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c</a:t>
            </a:r>
            <a:r>
              <a:rPr lang="de-DE" sz="1200" i="1" dirty="0" err="1" smtClean="0">
                <a:solidFill>
                  <a:srgbClr val="0070C0"/>
                </a:solidFill>
              </a:rPr>
              <a:t>arminipes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bicolor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var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b</a:t>
            </a:r>
            <a:r>
              <a:rPr lang="de-DE" sz="1200" i="1" dirty="0" err="1" smtClean="0">
                <a:solidFill>
                  <a:srgbClr val="0070C0"/>
                </a:solidFill>
              </a:rPr>
              <a:t>orealis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pseudosensibilis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flavoruber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dirty="0">
                <a:solidFill>
                  <a:srgbClr val="0070C0"/>
                </a:solidFill>
              </a:rPr>
              <a:t>. = </a:t>
            </a:r>
            <a:r>
              <a:rPr lang="de-DE" sz="1200" b="1" dirty="0" err="1" smtClean="0">
                <a:solidFill>
                  <a:srgbClr val="0070C0"/>
                </a:solidFill>
              </a:rPr>
              <a:t>Lanmaoa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50 (</a:t>
            </a:r>
            <a:r>
              <a:rPr lang="de-DE" sz="1200" b="1" dirty="0" err="1" smtClean="0">
                <a:solidFill>
                  <a:srgbClr val="0070C0"/>
                </a:solidFill>
              </a:rPr>
              <a:t>Gymnogaster</a:t>
            </a:r>
            <a:r>
              <a:rPr lang="de-DE" sz="1200" dirty="0" smtClean="0">
                <a:solidFill>
                  <a:srgbClr val="0070C0"/>
                </a:solidFill>
              </a:rPr>
              <a:t>)</a:t>
            </a:r>
          </a:p>
          <a:p>
            <a:endParaRPr lang="de-DE" sz="1200" dirty="0">
              <a:solidFill>
                <a:srgbClr val="0070C0"/>
              </a:solidFill>
            </a:endParaRPr>
          </a:p>
          <a:p>
            <a:r>
              <a:rPr lang="de-DE" sz="1200" dirty="0" err="1" smtClean="0">
                <a:solidFill>
                  <a:srgbClr val="0070C0"/>
                </a:solidFill>
              </a:rPr>
              <a:t>Clade</a:t>
            </a:r>
            <a:r>
              <a:rPr lang="de-DE" sz="1200" dirty="0" smtClean="0">
                <a:solidFill>
                  <a:srgbClr val="0070C0"/>
                </a:solidFill>
              </a:rPr>
              <a:t> 51 (</a:t>
            </a:r>
            <a:r>
              <a:rPr lang="de-DE" sz="1200" i="1" dirty="0" err="1" smtClean="0">
                <a:solidFill>
                  <a:srgbClr val="0070C0"/>
                </a:solidFill>
              </a:rPr>
              <a:t>Boletus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rufomaculatus</a:t>
            </a:r>
            <a:r>
              <a:rPr lang="de-DE" sz="1200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de-DE" sz="1200" i="1" dirty="0" smtClean="0">
                <a:solidFill>
                  <a:srgbClr val="0070C0"/>
                </a:solidFill>
              </a:rPr>
              <a:t>B. </a:t>
            </a:r>
            <a:r>
              <a:rPr lang="de-DE" sz="1200" i="1" dirty="0" err="1" smtClean="0">
                <a:solidFill>
                  <a:srgbClr val="0070C0"/>
                </a:solidFill>
              </a:rPr>
              <a:t>bicolor</a:t>
            </a:r>
            <a:r>
              <a:rPr lang="de-DE" sz="1200" i="1" dirty="0" smtClean="0">
                <a:solidFill>
                  <a:srgbClr val="0070C0"/>
                </a:solidFill>
              </a:rPr>
              <a:t> </a:t>
            </a:r>
            <a:r>
              <a:rPr lang="de-DE" sz="1200" i="1" dirty="0" err="1" smtClean="0">
                <a:solidFill>
                  <a:srgbClr val="0070C0"/>
                </a:solidFill>
              </a:rPr>
              <a:t>var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i="1" dirty="0" err="1">
                <a:solidFill>
                  <a:srgbClr val="0070C0"/>
                </a:solidFill>
              </a:rPr>
              <a:t>b</a:t>
            </a:r>
            <a:r>
              <a:rPr lang="de-DE" sz="1200" i="1" dirty="0" err="1" smtClean="0">
                <a:solidFill>
                  <a:srgbClr val="0070C0"/>
                </a:solidFill>
              </a:rPr>
              <a:t>icolor</a:t>
            </a:r>
            <a:r>
              <a:rPr lang="de-DE" sz="1200" i="1" dirty="0" smtClean="0">
                <a:solidFill>
                  <a:srgbClr val="0070C0"/>
                </a:solidFill>
              </a:rPr>
              <a:t>, B. </a:t>
            </a:r>
            <a:r>
              <a:rPr lang="de-DE" sz="1200" i="1" dirty="0" err="1" smtClean="0">
                <a:solidFill>
                  <a:srgbClr val="0070C0"/>
                </a:solidFill>
              </a:rPr>
              <a:t>spec</a:t>
            </a:r>
            <a:r>
              <a:rPr lang="de-DE" sz="1200" i="1" dirty="0" smtClean="0">
                <a:solidFill>
                  <a:srgbClr val="0070C0"/>
                </a:solidFill>
              </a:rPr>
              <a:t>. </a:t>
            </a:r>
            <a:r>
              <a:rPr lang="de-DE" sz="1200" dirty="0">
                <a:solidFill>
                  <a:srgbClr val="0070C0"/>
                </a:solidFill>
              </a:rPr>
              <a:t>= </a:t>
            </a:r>
            <a:r>
              <a:rPr lang="de-DE" sz="1200" b="1" dirty="0" err="1" smtClean="0">
                <a:solidFill>
                  <a:srgbClr val="0070C0"/>
                </a:solidFill>
              </a:rPr>
              <a:t>Baorangia</a:t>
            </a:r>
            <a:r>
              <a:rPr lang="de-DE" sz="1200" smtClean="0">
                <a:solidFill>
                  <a:srgbClr val="0070C0"/>
                </a:solidFill>
              </a:rPr>
              <a:t>)</a:t>
            </a:r>
            <a:endParaRPr lang="de-DE" sz="1200" dirty="0" smtClean="0">
              <a:solidFill>
                <a:srgbClr val="0070C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48680" y="660785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sz="1400" b="1" dirty="0">
                <a:solidFill>
                  <a:srgbClr val="FF0000"/>
                </a:solidFill>
              </a:rPr>
              <a:t>Phylogenie der </a:t>
            </a:r>
            <a:r>
              <a:rPr lang="de-DE" altLang="de-DE" sz="1400" b="1" dirty="0" smtClean="0">
                <a:solidFill>
                  <a:srgbClr val="FF0000"/>
                </a:solidFill>
              </a:rPr>
              <a:t>„</a:t>
            </a:r>
            <a:r>
              <a:rPr lang="de-DE" altLang="de-DE" sz="1400" b="1" dirty="0" err="1" smtClean="0">
                <a:solidFill>
                  <a:srgbClr val="FF0000"/>
                </a:solidFill>
              </a:rPr>
              <a:t>Pulveroboletus</a:t>
            </a:r>
            <a:r>
              <a:rPr lang="de-DE" altLang="de-DE" sz="1400" b="1" dirty="0" smtClean="0">
                <a:solidFill>
                  <a:srgbClr val="FF0000"/>
                </a:solidFill>
              </a:rPr>
              <a:t> Group“ </a:t>
            </a:r>
            <a:r>
              <a:rPr lang="de-DE" altLang="de-DE" sz="1000" dirty="0" smtClean="0">
                <a:solidFill>
                  <a:srgbClr val="FF0000"/>
                </a:solidFill>
              </a:rPr>
              <a:t>(nach </a:t>
            </a:r>
            <a:r>
              <a:rPr lang="de-DE" altLang="de-DE" sz="1000" cap="small" dirty="0">
                <a:solidFill>
                  <a:srgbClr val="FF0000"/>
                </a:solidFill>
              </a:rPr>
              <a:t>Wu</a:t>
            </a:r>
            <a:r>
              <a:rPr lang="de-DE" altLang="de-DE" sz="1000" dirty="0">
                <a:solidFill>
                  <a:srgbClr val="FF0000"/>
                </a:solidFill>
              </a:rPr>
              <a:t> et al</a:t>
            </a:r>
            <a:r>
              <a:rPr lang="de-DE" altLang="de-DE" sz="1000" dirty="0" smtClean="0">
                <a:solidFill>
                  <a:srgbClr val="FF0000"/>
                </a:solidFill>
              </a:rPr>
              <a:t>., 2014</a:t>
            </a:r>
            <a:r>
              <a:rPr lang="de-DE" altLang="de-DE" sz="1000" dirty="0">
                <a:solidFill>
                  <a:srgbClr val="FF0000"/>
                </a:solidFill>
              </a:rPr>
              <a:t>, </a:t>
            </a:r>
            <a:r>
              <a:rPr lang="de-DE" altLang="de-DE" sz="1000" dirty="0" smtClean="0">
                <a:solidFill>
                  <a:srgbClr val="FF0000"/>
                </a:solidFill>
              </a:rPr>
              <a:t>vereinfacht und aktualisiert)</a:t>
            </a:r>
            <a:endParaRPr lang="de-DE" altLang="de-DE" sz="1000" dirty="0">
              <a:solidFill>
                <a:srgbClr val="FF0000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002789" y="1213493"/>
            <a:ext cx="341413" cy="387032"/>
            <a:chOff x="821968" y="1190684"/>
            <a:chExt cx="341413" cy="387032"/>
          </a:xfrm>
        </p:grpSpPr>
        <p:sp>
          <p:nvSpPr>
            <p:cNvPr id="10" name="Ellipse 9"/>
            <p:cNvSpPr/>
            <p:nvPr/>
          </p:nvSpPr>
          <p:spPr>
            <a:xfrm>
              <a:off x="821968" y="1236303"/>
              <a:ext cx="341413" cy="34141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821968" y="1190684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/>
                <a:t>2</a:t>
              </a:r>
              <a:endParaRPr lang="de-DE" dirty="0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701103" y="8258017"/>
            <a:ext cx="341413" cy="387032"/>
            <a:chOff x="1133307" y="8203758"/>
            <a:chExt cx="341413" cy="387032"/>
          </a:xfrm>
        </p:grpSpPr>
        <p:sp>
          <p:nvSpPr>
            <p:cNvPr id="23" name="Ellipse 22"/>
            <p:cNvSpPr/>
            <p:nvPr/>
          </p:nvSpPr>
          <p:spPr>
            <a:xfrm>
              <a:off x="1133307" y="8249377"/>
              <a:ext cx="341413" cy="34141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1133307" y="8203758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/>
                <a:t>4</a:t>
              </a:r>
              <a:endParaRPr lang="de-DE" dirty="0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06101" y="8269983"/>
            <a:ext cx="341413" cy="378391"/>
            <a:chOff x="247713" y="8041692"/>
            <a:chExt cx="341413" cy="378391"/>
          </a:xfrm>
        </p:grpSpPr>
        <p:sp>
          <p:nvSpPr>
            <p:cNvPr id="25" name="Ellipse 24"/>
            <p:cNvSpPr/>
            <p:nvPr/>
          </p:nvSpPr>
          <p:spPr>
            <a:xfrm>
              <a:off x="247713" y="8078670"/>
              <a:ext cx="341413" cy="34141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247713" y="804169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smtClean="0"/>
                <a:t>3</a:t>
              </a:r>
              <a:endParaRPr lang="de-DE" dirty="0"/>
            </a:p>
          </p:txBody>
        </p:sp>
      </p:grpSp>
      <p:cxnSp>
        <p:nvCxnSpPr>
          <p:cNvPr id="28" name="Gewinkelte Verbindung 27"/>
          <p:cNvCxnSpPr>
            <a:stCxn id="10" idx="4"/>
            <a:endCxn id="22" idx="1"/>
          </p:cNvCxnSpPr>
          <p:nvPr/>
        </p:nvCxnSpPr>
        <p:spPr>
          <a:xfrm rot="16200000" flipH="1">
            <a:off x="-954588" y="3728609"/>
            <a:ext cx="4491340" cy="235172"/>
          </a:xfrm>
          <a:prstGeom prst="bentConnector2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>
            <a:stCxn id="31" idx="1"/>
            <a:endCxn id="21" idx="1"/>
          </p:cNvCxnSpPr>
          <p:nvPr/>
        </p:nvCxnSpPr>
        <p:spPr>
          <a:xfrm rot="10800000" flipH="1" flipV="1">
            <a:off x="1178294" y="3849574"/>
            <a:ext cx="1674642" cy="4430838"/>
          </a:xfrm>
          <a:prstGeom prst="bentConnector3">
            <a:avLst>
              <a:gd name="adj1" fmla="val -13651"/>
            </a:avLst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winkelte Verbindung 42"/>
          <p:cNvCxnSpPr/>
          <p:nvPr/>
        </p:nvCxnSpPr>
        <p:spPr>
          <a:xfrm rot="10800000" flipV="1">
            <a:off x="764704" y="5580112"/>
            <a:ext cx="170706" cy="274072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winkelte Verbindung 48"/>
          <p:cNvCxnSpPr>
            <a:endCxn id="25" idx="0"/>
          </p:cNvCxnSpPr>
          <p:nvPr/>
        </p:nvCxnSpPr>
        <p:spPr>
          <a:xfrm rot="5400000">
            <a:off x="-274616" y="7267640"/>
            <a:ext cx="1790745" cy="2878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 rot="3142383">
            <a:off x="157640" y="2822576"/>
            <a:ext cx="1428340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„</a:t>
            </a:r>
            <a:r>
              <a:rPr lang="de-DE" altLang="de-DE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Pulveroboletus</a:t>
            </a:r>
            <a:r>
              <a:rPr lang="de-DE" altLang="de-D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de-DE" altLang="de-DE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Group“</a:t>
            </a:r>
            <a:endParaRPr lang="de-DE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69160" y="1835696"/>
            <a:ext cx="14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</a:rPr>
              <a:t>s</a:t>
            </a:r>
            <a:r>
              <a:rPr lang="de-DE" sz="1200" dirty="0" smtClean="0">
                <a:solidFill>
                  <a:srgbClr val="0070C0"/>
                </a:solidFill>
              </a:rPr>
              <a:t>owie </a:t>
            </a:r>
            <a:r>
              <a:rPr lang="de-DE" sz="1200" b="1" dirty="0" err="1" smtClean="0">
                <a:solidFill>
                  <a:srgbClr val="0070C0"/>
                </a:solidFill>
              </a:rPr>
              <a:t>Exsudoporus</a:t>
            </a:r>
            <a:endParaRPr lang="de-DE" sz="1200" b="1" dirty="0">
              <a:solidFill>
                <a:srgbClr val="0070C0"/>
              </a:solidFill>
            </a:endParaRPr>
          </a:p>
          <a:p>
            <a:r>
              <a:rPr lang="de-DE" sz="1200" b="1" dirty="0" smtClean="0">
                <a:solidFill>
                  <a:srgbClr val="0070C0"/>
                </a:solidFill>
              </a:rPr>
              <a:t>und </a:t>
            </a:r>
            <a:r>
              <a:rPr lang="de-DE" sz="1200" b="1" dirty="0" err="1" smtClean="0">
                <a:solidFill>
                  <a:srgbClr val="0070C0"/>
                </a:solidFill>
              </a:rPr>
              <a:t>Costatisporus</a:t>
            </a:r>
            <a:endParaRPr lang="de-DE" sz="1200" b="1" dirty="0" smtClean="0">
              <a:solidFill>
                <a:srgbClr val="0070C0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4941168" y="3275856"/>
            <a:ext cx="12304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</a:rPr>
              <a:t>s</a:t>
            </a:r>
            <a:r>
              <a:rPr lang="de-DE" sz="1200" dirty="0" smtClean="0">
                <a:solidFill>
                  <a:srgbClr val="0070C0"/>
                </a:solidFill>
              </a:rPr>
              <a:t>owie </a:t>
            </a:r>
            <a:r>
              <a:rPr lang="de-DE" sz="1200" b="1" dirty="0" smtClean="0">
                <a:solidFill>
                  <a:srgbClr val="0070C0"/>
                </a:solidFill>
              </a:rPr>
              <a:t>Imperator</a:t>
            </a:r>
          </a:p>
        </p:txBody>
      </p:sp>
      <p:sp>
        <p:nvSpPr>
          <p:cNvPr id="3" name="Rechteck 2"/>
          <p:cNvSpPr/>
          <p:nvPr/>
        </p:nvSpPr>
        <p:spPr>
          <a:xfrm>
            <a:off x="3140968" y="6588224"/>
            <a:ext cx="36078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</a:rPr>
              <a:t>sowie </a:t>
            </a:r>
            <a:r>
              <a:rPr lang="de-DE" sz="1200" b="1" dirty="0" err="1" smtClean="0">
                <a:solidFill>
                  <a:srgbClr val="0070C0"/>
                </a:solidFill>
              </a:rPr>
              <a:t>Singerocomus</a:t>
            </a:r>
            <a:r>
              <a:rPr lang="de-DE" sz="1200" b="1" dirty="0" smtClean="0">
                <a:solidFill>
                  <a:srgbClr val="0070C0"/>
                </a:solidFill>
              </a:rPr>
              <a:t>, </a:t>
            </a:r>
            <a:r>
              <a:rPr lang="de-DE" sz="1200" b="1" dirty="0" err="1" smtClean="0">
                <a:solidFill>
                  <a:srgbClr val="0070C0"/>
                </a:solidFill>
              </a:rPr>
              <a:t>Cacaoporus</a:t>
            </a:r>
            <a:r>
              <a:rPr lang="de-DE" sz="1200" b="1" dirty="0" smtClean="0">
                <a:solidFill>
                  <a:srgbClr val="0070C0"/>
                </a:solidFill>
              </a:rPr>
              <a:t> und</a:t>
            </a:r>
            <a:r>
              <a:rPr lang="de-DE" sz="1200" dirty="0" smtClean="0">
                <a:solidFill>
                  <a:srgbClr val="0070C0"/>
                </a:solidFill>
              </a:rPr>
              <a:t> </a:t>
            </a:r>
            <a:r>
              <a:rPr lang="de-DE" sz="1200" b="1" dirty="0" err="1" smtClean="0">
                <a:solidFill>
                  <a:srgbClr val="0070C0"/>
                </a:solidFill>
              </a:rPr>
              <a:t>Cupreoboletus</a:t>
            </a:r>
            <a:r>
              <a:rPr lang="de-DE" sz="1200" b="1" dirty="0" smtClean="0">
                <a:solidFill>
                  <a:srgbClr val="0070C0"/>
                </a:solidFill>
              </a:rPr>
              <a:t> </a:t>
            </a:r>
            <a:endParaRPr lang="de-DE" sz="1200" dirty="0">
              <a:solidFill>
                <a:srgbClr val="0070C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4797152" y="6084168"/>
            <a:ext cx="1819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</a:rPr>
              <a:t>sowie </a:t>
            </a:r>
            <a:r>
              <a:rPr lang="de-DE" sz="1200" b="1" dirty="0" err="1" smtClean="0">
                <a:solidFill>
                  <a:srgbClr val="0070C0"/>
                </a:solidFill>
              </a:rPr>
              <a:t>Erythrophylloporus</a:t>
            </a:r>
            <a:endParaRPr lang="de-DE" sz="1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61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Macintosh PowerPoint</Application>
  <PresentationFormat>Bildschirmpräsentation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Senatsverwaltung für Finanzen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Rödig, Thomas</dc:creator>
  <cp:lastModifiedBy>Carola Schachtebeck</cp:lastModifiedBy>
  <cp:revision>25</cp:revision>
  <cp:lastPrinted>2015-08-24T08:53:26Z</cp:lastPrinted>
  <dcterms:created xsi:type="dcterms:W3CDTF">2014-04-01T07:40:18Z</dcterms:created>
  <dcterms:modified xsi:type="dcterms:W3CDTF">2019-09-13T15:55:08Z</dcterms:modified>
</cp:coreProperties>
</file>